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6"/>
  </p:notesMasterIdLst>
  <p:sldIdLst>
    <p:sldId id="355" r:id="rId3"/>
    <p:sldId id="350" r:id="rId4"/>
    <p:sldId id="360" r:id="rId5"/>
    <p:sldId id="375" r:id="rId6"/>
    <p:sldId id="377" r:id="rId7"/>
    <p:sldId id="378" r:id="rId8"/>
    <p:sldId id="376" r:id="rId9"/>
    <p:sldId id="379" r:id="rId10"/>
    <p:sldId id="380" r:id="rId11"/>
    <p:sldId id="381" r:id="rId12"/>
    <p:sldId id="382" r:id="rId13"/>
    <p:sldId id="383" r:id="rId14"/>
    <p:sldId id="340" r:id="rId15"/>
  </p:sldIdLst>
  <p:sldSz cx="12190413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3" autoAdjust="0"/>
    <p:restoredTop sz="98312" autoAdjust="0"/>
  </p:normalViewPr>
  <p:slideViewPr>
    <p:cSldViewPr showGuides="1">
      <p:cViewPr varScale="1">
        <p:scale>
          <a:sx n="65" d="100"/>
          <a:sy n="65" d="100"/>
        </p:scale>
        <p:origin x="-132" y="-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E75B9-E354-4F9F-BBAB-64EEC3F334B6}" type="datetimeFigureOut">
              <a:rPr lang="cs-CZ" smtClean="0"/>
              <a:pPr/>
              <a:t>22.10.2016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CD332-1B07-4F20-A7B5-633901CAAD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72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581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647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320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11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448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634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842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99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256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12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953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641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96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4556" y="2130426"/>
            <a:ext cx="11611289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907190"/>
            <a:ext cx="10971372" cy="54159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566" y="1627200"/>
            <a:ext cx="11521280" cy="4412090"/>
          </a:xfrm>
        </p:spPr>
        <p:txBody>
          <a:bodyPr/>
          <a:lstStyle>
            <a:lvl1pPr marL="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marL="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marL="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marL="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773705"/>
            <a:ext cx="10971372" cy="67309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5317" y="1196752"/>
            <a:ext cx="11519780" cy="2232248"/>
          </a:xfrm>
        </p:spPr>
        <p:txBody>
          <a:bodyPr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Vysoká škola ekonomie a managementu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76753-8B9F-49F6-BEDC-F99CFC012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4636" y="4374000"/>
            <a:ext cx="10306145" cy="94521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1180771" y="6356350"/>
            <a:ext cx="400042" cy="365125"/>
          </a:xfrm>
          <a:prstGeom prst="rect">
            <a:avLst/>
          </a:prstGeom>
        </p:spPr>
        <p:txBody>
          <a:bodyPr/>
          <a:lstStyle/>
          <a:p>
            <a:fld id="{CAF136EC-F377-4181-9235-622A3D818D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521" y="1810800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521" y="3699030"/>
            <a:ext cx="10971372" cy="2427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045755" y="6356351"/>
            <a:ext cx="535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6615F30E-6E9F-4DB5-9891-E33B76C4F24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 descr="Malé_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6481" y="188640"/>
            <a:ext cx="4564380" cy="510540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Vysoká škola ekonomie a managementu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4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34566" y="1810800"/>
            <a:ext cx="11521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3699030"/>
            <a:ext cx="10971213" cy="2427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pic>
        <p:nvPicPr>
          <p:cNvPr id="7" name="Obrázek 6" descr="Velké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7510" y="117480"/>
            <a:ext cx="8862060" cy="967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625475" algn="l" defTabSz="914400" rtl="0" eaLnBrk="1" latinLnBrk="0" hangingPunct="1">
        <a:spcBef>
          <a:spcPct val="20000"/>
        </a:spcBef>
        <a:buFont typeface="Arial" pitchFamily="34" charset="0"/>
        <a:buChar char="–"/>
        <a:tabLst>
          <a:tab pos="625475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625475" algn="l" defTabSz="914400" rtl="0" eaLnBrk="1" latinLnBrk="0" hangingPunct="1">
        <a:spcBef>
          <a:spcPct val="20000"/>
        </a:spcBef>
        <a:buFont typeface="Arial" pitchFamily="34" charset="0"/>
        <a:buChar char="•"/>
        <a:tabLst>
          <a:tab pos="625475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25475" indent="-625475" algn="l" defTabSz="914400" rtl="0" eaLnBrk="1" latinLnBrk="0" hangingPunct="1">
        <a:spcBef>
          <a:spcPct val="20000"/>
        </a:spcBef>
        <a:buFont typeface="Arial" pitchFamily="34" charset="0"/>
        <a:buChar char="–"/>
        <a:tabLst>
          <a:tab pos="625475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625475" indent="-625475" algn="l" defTabSz="914400" rtl="0" eaLnBrk="1" latinLnBrk="0" hangingPunct="1">
        <a:spcBef>
          <a:spcPct val="20000"/>
        </a:spcBef>
        <a:buFont typeface="Arial" pitchFamily="34" charset="0"/>
        <a:buChar char="»"/>
        <a:tabLst>
          <a:tab pos="625475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8.1.2 Podprostory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7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cs-CZ" dirty="0"/>
                  <a:t>Standardní vnoření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dirty="0"/>
                  <a:t>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b="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dirty="0"/>
                  <a:t> pro </a:t>
                </a:r>
                <a14:m>
                  <m:oMath xmlns:m="http://schemas.openxmlformats.org/officeDocument/2006/math">
                    <m:r>
                      <a:rPr lang="cs-CZ" b="0" i="1">
                        <a:latin typeface="Cambria Math"/>
                      </a:rPr>
                      <m:t>𝑟</m:t>
                    </m:r>
                    <m:r>
                      <a:rPr lang="cs-CZ" b="0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cs-CZ" b="0" i="1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000" t="-34831" b="-629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Jsou-li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 smtClean="0"/>
                  <a:t>aritmetické vektorové prostory takové, že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𝑟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cs-CZ" sz="2800" dirty="0" smtClean="0"/>
                  <a:t>, potom množina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𝑠𝑣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/>
                  <a:t> je podprostorem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/>
                  <a:t>.</a:t>
                </a:r>
                <a:r>
                  <a:rPr lang="cs-CZ" sz="2800" dirty="0" smtClean="0"/>
                  <a:t>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b="1" i="1" dirty="0" smtClean="0"/>
                  <a:t>Důkaz</a:t>
                </a:r>
                <a:r>
                  <a:rPr lang="cs-CZ" sz="2800" b="1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a)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𝑠𝑣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cs-CZ" sz="2800" i="1" smtClean="0"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, protože každý prvek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𝑠𝑣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 je uspořádaná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𝑠</m:t>
                    </m:r>
                  </m:oMath>
                </a14:m>
                <a:r>
                  <a:rPr lang="cs-CZ" sz="2800" dirty="0"/>
                  <a:t>-</a:t>
                </a:r>
                <a:r>
                  <a:rPr lang="cs-CZ" sz="2800" dirty="0" err="1" smtClean="0"/>
                  <a:t>tice</a:t>
                </a:r>
                <a:r>
                  <a:rPr lang="cs-CZ" sz="2800" dirty="0" smtClean="0"/>
                  <a:t> </a:t>
                </a:r>
                <a:r>
                  <a:rPr lang="cs-CZ" sz="2800" dirty="0"/>
                  <a:t>reálných </a:t>
                </a:r>
                <a:r>
                  <a:rPr lang="cs-CZ" sz="2800" dirty="0" smtClean="0"/>
                  <a:t>čísel,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b)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𝑠𝑣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cs-CZ" sz="2800" i="1" smtClean="0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cs-CZ" sz="2800" dirty="0" smtClean="0"/>
                  <a:t>, protože např.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𝒐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i="1">
                        <a:latin typeface="Cambria Math"/>
                      </a:rPr>
                      <m:t>𝑠𝑣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c) jsou-li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 a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cs-CZ" sz="2800" dirty="0" smtClean="0"/>
                  <a:t> vektory z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𝑠𝑣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,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/>
                  <a:t> </a:t>
                </a:r>
                <a:r>
                  <a:rPr lang="cs-CZ" sz="2800" dirty="0" smtClean="0"/>
                  <a:t>   potom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cs-CZ" sz="2800" b="0" i="1" smtClean="0">
                            <a:latin typeface="Cambria Math"/>
                          </a:rPr>
                          <m:t>, 0, …, 0</m:t>
                        </m:r>
                      </m:e>
                    </m:d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𝒃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cs-CZ" sz="2800" b="0" i="1" smtClean="0">
                            <a:latin typeface="Cambria Math"/>
                          </a:rPr>
                          <m:t>, 0, …, 0</m:t>
                        </m:r>
                      </m:e>
                    </m:d>
                  </m:oMath>
                </a14:m>
                <a:r>
                  <a:rPr lang="cs-CZ" sz="2800" dirty="0" smtClean="0"/>
                  <a:t> a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b="1" dirty="0" smtClean="0"/>
                  <a:t>   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b="1" i="1" smtClean="0">
                        <a:latin typeface="Cambria Math"/>
                      </a:rPr>
                      <m:t>+</m:t>
                    </m:r>
                    <m:r>
                      <a:rPr lang="cs-CZ" sz="2800" b="1" i="1" smtClean="0">
                        <a:latin typeface="Cambria Math"/>
                      </a:rPr>
                      <m:t>𝒃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cs-CZ" sz="28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28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0, …, 0</m:t>
                        </m:r>
                      </m:e>
                    </m:d>
                  </m:oMath>
                </a14:m>
                <a:r>
                  <a:rPr lang="cs-CZ" sz="2800" dirty="0" smtClean="0"/>
                  <a:t>,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/>
                  <a:t> </a:t>
                </a:r>
                <a:r>
                  <a:rPr lang="cs-CZ" sz="2800" dirty="0" smtClean="0"/>
                  <a:t>   ale z toho vyplývá, že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b="1" i="1">
                        <a:latin typeface="Cambria Math"/>
                      </a:rPr>
                      <m:t>+</m:t>
                    </m:r>
                    <m:r>
                      <a:rPr lang="cs-CZ" sz="2800" b="1" i="1">
                        <a:latin typeface="Cambria Math"/>
                      </a:rPr>
                      <m:t>𝒃</m:t>
                    </m:r>
                    <m:r>
                      <a:rPr lang="cs-CZ" sz="28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i="1">
                        <a:latin typeface="Cambria Math"/>
                      </a:rPr>
                      <m:t>𝑠𝑣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d) je-li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/>
                  <a:t> </a:t>
                </a:r>
                <a:r>
                  <a:rPr lang="cs-CZ" sz="2800" dirty="0" smtClean="0"/>
                  <a:t>vektor </a:t>
                </a:r>
                <a:r>
                  <a:rPr lang="cs-CZ" sz="2800" dirty="0"/>
                  <a:t>z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𝑠𝑣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 a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cs-CZ" sz="2800" dirty="0" smtClean="0"/>
                  <a:t> reálné číslo, potom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0, …, 0</m:t>
                        </m:r>
                      </m:e>
                    </m:d>
                  </m:oMath>
                </a14:m>
                <a:r>
                  <a:rPr lang="cs-CZ" sz="2800" dirty="0" smtClean="0"/>
                  <a:t> a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/>
                  <a:t> </a:t>
                </a:r>
                <a:r>
                  <a:rPr lang="cs-CZ" sz="2800" dirty="0" smtClean="0"/>
                  <a:t>  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…,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0, …, 0</m:t>
                        </m:r>
                      </m:e>
                    </m:d>
                    <m:r>
                      <a:rPr lang="cs-CZ" sz="28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i="1">
                        <a:latin typeface="Cambria Math"/>
                      </a:rPr>
                      <m:t>𝑠𝑣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Z a), b), c) a d) vyplývá, že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𝑠𝑣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/>
                  <a:t> je podprostorem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.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1">
                <a:blip r:embed="rId4"/>
                <a:stretch>
                  <a:fillRect l="-1111" t="-1282" r="-899" b="-13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97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Průnik podprostorů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Jsou-li množiny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cs-CZ" sz="2800" dirty="0" smtClean="0"/>
                  <a:t> a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/>
                  <a:t> podprostory aritmetického 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potom množina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  <a:ea typeface="Cambria Math"/>
                      </a:rPr>
                      <m:t>𝑈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cs-CZ" sz="2800" dirty="0"/>
                  <a:t> je rovněž podprostorem aritmetického 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.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b="1" i="1" dirty="0"/>
                  <a:t>Důkaz</a:t>
                </a:r>
                <a:r>
                  <a:rPr lang="cs-CZ" sz="2800" b="1" dirty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/>
                  <a:t>a) </a:t>
                </a:r>
                <a:r>
                  <a:rPr lang="cs-CZ" sz="2800" dirty="0" smtClean="0"/>
                  <a:t>Protože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𝑈</m:t>
                    </m:r>
                    <m:r>
                      <a:rPr lang="cs-CZ" sz="2800" i="1"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 a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𝑊</m:t>
                    </m:r>
                    <m:r>
                      <a:rPr lang="cs-CZ" sz="2800" i="1"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, musí být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  <a:ea typeface="Cambria Math"/>
                      </a:rPr>
                      <m:t>𝑈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𝑊</m:t>
                    </m:r>
                    <m:r>
                      <a:rPr lang="cs-CZ" sz="2800" i="1"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b) protože např.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𝒐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r>
                  <a:rPr lang="cs-CZ" sz="2800" dirty="0" smtClean="0"/>
                  <a:t> a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𝒐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cs-CZ" sz="2800" dirty="0" smtClean="0"/>
                  <a:t>, je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𝒐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𝑈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cs-CZ" sz="2800" dirty="0" smtClean="0"/>
                  <a:t>, tudíž musí být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  <a:ea typeface="Cambria Math"/>
                      </a:rPr>
                      <m:t>𝑈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𝑊</m:t>
                    </m:r>
                    <m:r>
                      <a:rPr lang="cs-CZ" sz="2800" i="1" smtClean="0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cs-CZ" sz="2800" dirty="0" smtClean="0"/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c) jestliže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 a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cs-CZ" sz="2800" dirty="0" smtClean="0"/>
                  <a:t> jsou vektory z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  <a:ea typeface="Cambria Math"/>
                      </a:rPr>
                      <m:t>𝑈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cs-CZ" sz="2800" dirty="0" smtClean="0"/>
                  <a:t>, musí být vektory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 a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cs-CZ" sz="2800" dirty="0" smtClean="0"/>
                  <a:t> jak z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cs-CZ" sz="2800" dirty="0" smtClean="0"/>
                  <a:t>, tak i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/>
                  <a:t> </a:t>
                </a:r>
                <a:r>
                  <a:rPr lang="cs-CZ" sz="2800" dirty="0" smtClean="0"/>
                  <a:t>   z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800" b="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cs-CZ" sz="2800" dirty="0" smtClean="0"/>
                  <a:t>, podle vlastností podprostoru musí být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𝒂</m:t>
                    </m:r>
                    <m:r>
                      <a:rPr lang="cs-CZ" sz="2800" b="0" i="1" smtClean="0">
                        <a:latin typeface="Cambria Math"/>
                      </a:rPr>
                      <m:t>+</m:t>
                    </m:r>
                    <m:r>
                      <a:rPr lang="cs-CZ" sz="28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cs-CZ" sz="2800" dirty="0"/>
                  <a:t> vektor jak z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𝑈</m:t>
                    </m:r>
                  </m:oMath>
                </a14:m>
                <a:r>
                  <a:rPr lang="cs-CZ" sz="2800" dirty="0"/>
                  <a:t>, tak i z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800" b="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cs-CZ" sz="2800" dirty="0"/>
                  <a:t>, </a:t>
                </a:r>
                <a:endParaRPr lang="cs-CZ" sz="2800" dirty="0" smtClean="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/>
                  <a:t> </a:t>
                </a:r>
                <a:r>
                  <a:rPr lang="cs-CZ" sz="2800" dirty="0" smtClean="0"/>
                  <a:t>   tudíž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i="1">
                        <a:latin typeface="Cambria Math"/>
                      </a:rPr>
                      <m:t>+</m:t>
                    </m:r>
                    <m:r>
                      <a:rPr lang="cs-CZ" sz="2800" b="1" i="1">
                        <a:latin typeface="Cambria Math"/>
                      </a:rPr>
                      <m:t>𝒃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𝑈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cs-CZ" sz="2800" dirty="0" smtClean="0"/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d) </a:t>
                </a:r>
                <a:r>
                  <a:rPr lang="cs-CZ" sz="2800" dirty="0"/>
                  <a:t>jestliže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/>
                  <a:t> </a:t>
                </a:r>
                <a:r>
                  <a:rPr lang="cs-CZ" sz="2800" dirty="0" smtClean="0"/>
                  <a:t>je vektor </a:t>
                </a:r>
                <a:r>
                  <a:rPr lang="cs-CZ" sz="2800" dirty="0"/>
                  <a:t>z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  <a:ea typeface="Cambria Math"/>
                      </a:rPr>
                      <m:t>𝑈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cs-CZ" sz="2800" dirty="0" smtClean="0"/>
                  <a:t> a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cs-CZ" sz="2800" dirty="0"/>
                  <a:t> reálné </a:t>
                </a:r>
                <a:r>
                  <a:rPr lang="cs-CZ" sz="2800" dirty="0" smtClean="0"/>
                  <a:t>číslo, potom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/>
                  <a:t> je vektor jak z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𝑈</m:t>
                    </m:r>
                  </m:oMath>
                </a14:m>
                <a:r>
                  <a:rPr lang="cs-CZ" sz="2800" dirty="0"/>
                  <a:t>, </a:t>
                </a:r>
                <a:endParaRPr lang="cs-CZ" sz="2800" dirty="0" smtClean="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/>
                  <a:t> </a:t>
                </a:r>
                <a:r>
                  <a:rPr lang="cs-CZ" sz="2800" dirty="0" smtClean="0"/>
                  <a:t>   tak </a:t>
                </a:r>
                <a:r>
                  <a:rPr lang="cs-CZ" sz="2800" dirty="0"/>
                  <a:t>i z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800" b="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cs-CZ" sz="2800" dirty="0" smtClean="0"/>
                  <a:t>, tj.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𝑘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/>
                  <a:t> je vektor jak z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𝑈</m:t>
                    </m:r>
                  </m:oMath>
                </a14:m>
                <a:r>
                  <a:rPr lang="cs-CZ" sz="2800" dirty="0"/>
                  <a:t>, tak i z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800" b="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cs-CZ" sz="2800" dirty="0" smtClean="0"/>
                  <a:t>, tudíž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𝑘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𝑈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/>
                  <a:t>Z a), b), c) a d) vyplývá, </a:t>
                </a:r>
                <a:r>
                  <a:rPr lang="cs-CZ" sz="2800" dirty="0" smtClean="0"/>
                  <a:t>že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  <a:ea typeface="Cambria Math"/>
                      </a:rPr>
                      <m:t>𝑈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cs-CZ" sz="2800" dirty="0"/>
                  <a:t> je </a:t>
                </a:r>
                <a:r>
                  <a:rPr lang="cs-CZ" sz="2800" dirty="0" smtClean="0"/>
                  <a:t>podprostorem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.</a:t>
                </a:r>
                <a:endParaRPr lang="cs-CZ" sz="28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1">
                <a:blip r:embed="rId3"/>
                <a:stretch>
                  <a:fillRect l="-1111" t="-1282" b="-13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76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6.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Uvažujme množiny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𝑈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cs-CZ" sz="2800" i="1">
                                <a:latin typeface="Cambria Math"/>
                              </a:rPr>
                              <m:t>, 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cs-CZ" sz="2800" i="1">
                                <a:latin typeface="Cambria Math"/>
                              </a:rPr>
                              <m:t>, 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cs-CZ" sz="2800" b="0" i="1" smtClean="0">
                            <a:latin typeface="Cambria Math"/>
                          </a:rPr>
                          <m:t>;</m:t>
                        </m:r>
                        <m:r>
                          <a:rPr lang="cs-CZ" sz="2800" b="0" i="1" smtClean="0">
                            <a:latin typeface="Cambria Math"/>
                          </a:rPr>
                          <m:t>𝑎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nary>
                          <m:naryPr>
                            <m:chr m:val="⋀"/>
                            <m:subHide m:val="on"/>
                            <m:supHide m:val="on"/>
                            <m:ctrlPr>
                              <a:rPr lang="cs-CZ" sz="2800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cs-CZ" sz="28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cs-CZ" sz="2800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cs-CZ" sz="28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</m:nary>
                      </m:e>
                    </m:d>
                  </m:oMath>
                </a14:m>
                <a:r>
                  <a:rPr lang="cs-CZ" sz="2800" dirty="0" smtClean="0"/>
                  <a:t> a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𝑊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cs-CZ" sz="2800" i="1">
                                <a:latin typeface="Cambria Math"/>
                              </a:rPr>
                              <m:t>, 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cs-CZ" sz="2800" i="1">
                                <a:latin typeface="Cambria Math"/>
                              </a:rPr>
                              <m:t>, 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cs-CZ" sz="2800" i="1">
                            <a:latin typeface="Cambria Math"/>
                          </a:rPr>
                          <m:t>;</m:t>
                        </m:r>
                        <m:r>
                          <a:rPr lang="cs-CZ" sz="2800" i="1">
                            <a:latin typeface="Cambria Math"/>
                          </a:rPr>
                          <m:t>𝑎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cs-CZ" sz="2800" dirty="0" smtClean="0"/>
                  <a:t>.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Rozhodneme, zda množina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𝑈</m:t>
                    </m:r>
                    <m:r>
                      <a:rPr lang="cs-CZ" sz="280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cs-CZ" sz="2800" i="1"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/>
                  <a:t> je podprostor 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Vyjdeme z definice podprostoru aritmetického vektorového prostoru, tj. ověříme všechny čtyři vlastnosti:</a:t>
                </a:r>
              </a:p>
              <a:p>
                <a:pPr marL="285750" indent="-514350">
                  <a:lnSpc>
                    <a:spcPct val="100000"/>
                  </a:lnSpc>
                  <a:spcAft>
                    <a:spcPts val="0"/>
                  </a:spcAft>
                  <a:buAutoNum type="alphaLcParenR"/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𝑈</m:t>
                    </m:r>
                    <m:r>
                      <a:rPr lang="cs-CZ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∪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je množina uspořádaných trojic reálných čísel, proto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  <m:r>
                      <a:rPr lang="cs-CZ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∪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 marL="285750" indent="-514350">
                  <a:lnSpc>
                    <a:spcPct val="100000"/>
                  </a:lnSpc>
                  <a:spcAft>
                    <a:spcPts val="0"/>
                  </a:spcAft>
                  <a:buAutoNum type="alphaLcParenR"/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zvolíme-li např.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𝑏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dostáváme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0, 0, 0</m:t>
                        </m:r>
                      </m:e>
                    </m:d>
                    <m:r>
                      <a:rPr lang="cs-CZ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proto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∪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 marL="285750" indent="-514350">
                  <a:lnSpc>
                    <a:spcPct val="100000"/>
                  </a:lnSpc>
                  <a:spcAft>
                    <a:spcPts val="0"/>
                  </a:spcAft>
                  <a:buAutoNum type="alphaLcParenR"/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zvolíme-li v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𝑏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a v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dostaneme vektory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0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potom vektor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1, 1, 0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0, 0, 1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1, 1, 1</m:t>
                        </m:r>
                      </m:e>
                    </m:d>
                    <m:r>
                      <a:rPr lang="cs-CZ" sz="2800" i="1" smtClean="0">
                        <a:solidFill>
                          <a:srgbClr val="0070C0"/>
                        </a:solidFill>
                        <a:latin typeface="Cambria Math"/>
                      </a:rPr>
                      <m:t>∉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∪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            tedy tato vlastnost není splněna.</a:t>
                </a:r>
              </a:p>
              <a:p>
                <a:pPr indent="0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Protože vlastnost c) není splněna, dostáváme, že množina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∪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:r>
                  <a:rPr lang="cs-CZ" sz="2800" b="1" dirty="0" smtClean="0">
                    <a:solidFill>
                      <a:srgbClr val="0070C0"/>
                    </a:solidFill>
                  </a:rPr>
                  <a:t>není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 podprostorem 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</a:t>
                </a:r>
              </a:p>
              <a:p>
                <a:pPr indent="0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0000"/>
                    </a:solidFill>
                  </a:rPr>
                  <a:t>Obecněji: sjednocení podprostorů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0000"/>
                    </a:solidFill>
                  </a:rPr>
                  <a:t> nemusí být podprostorem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0000"/>
                    </a:solidFill>
                  </a:rPr>
                  <a:t>.</a:t>
                </a:r>
                <a:endParaRPr lang="cs-CZ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r="-1481" b="-13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09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5317" y="998730"/>
            <a:ext cx="11519780" cy="720080"/>
          </a:xfrm>
        </p:spPr>
        <p:txBody>
          <a:bodyPr/>
          <a:lstStyle/>
          <a:p>
            <a:r>
              <a:rPr lang="cs-CZ" b="1" dirty="0" smtClean="0"/>
              <a:t>Děkuji za pozornost.</a:t>
            </a:r>
            <a:endParaRPr lang="cs-CZ" b="1" dirty="0"/>
          </a:p>
        </p:txBody>
      </p:sp>
      <p:sp>
        <p:nvSpPr>
          <p:cNvPr id="3" name="Veselý obličej 2"/>
          <p:cNvSpPr>
            <a:spLocks noChangeAspect="1"/>
          </p:cNvSpPr>
          <p:nvPr/>
        </p:nvSpPr>
        <p:spPr>
          <a:xfrm>
            <a:off x="4541030" y="2303874"/>
            <a:ext cx="3109940" cy="288032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753-8B9F-49F6-BEDC-F99CFC01236E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Vysoká škola ekonomie a managementu, 2016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Podprostory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Budeme hledat mezi podmnožinami aritmetického vektorového prostoru takové, že samy budou vektorovými prostory. To nás přivádí k definici podprostoru aritmetického 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b="1" dirty="0" smtClean="0"/>
                  <a:t>Definice.</a:t>
                </a:r>
                <a:endParaRPr lang="cs-CZ" sz="2800" b="1" dirty="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i="1" dirty="0" smtClean="0"/>
                  <a:t>Množinu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i="1" dirty="0" smtClean="0"/>
                  <a:t> nazveme </a:t>
                </a:r>
                <a:r>
                  <a:rPr lang="cs-CZ" sz="2800" b="1" i="1" dirty="0" smtClean="0"/>
                  <a:t>podprostorem</a:t>
                </a:r>
                <a:r>
                  <a:rPr lang="cs-CZ" sz="2800" i="1" dirty="0" smtClean="0"/>
                  <a:t> </a:t>
                </a:r>
                <a:r>
                  <a:rPr lang="cs-CZ" sz="2800" b="1" i="1" dirty="0" smtClean="0"/>
                  <a:t>aritmetického vektorového prostoru</a:t>
                </a:r>
                <a:r>
                  <a:rPr lang="cs-CZ" sz="2800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i="1" dirty="0" smtClean="0"/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i="1" dirty="0" smtClean="0"/>
                  <a:t> jestliže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a)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𝑊</m:t>
                    </m:r>
                    <m:r>
                      <a:rPr lang="cs-CZ" sz="2800" i="1" smtClean="0"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b)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𝑊</m:t>
                    </m:r>
                    <m:r>
                      <a:rPr lang="cs-CZ" sz="2800" i="1" smtClean="0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cs-CZ" sz="2800" dirty="0" smtClean="0"/>
                  <a:t> (tj. množina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/>
                  <a:t> obsahuje alespoň jeden prvek),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c) </a:t>
                </a:r>
                <a:r>
                  <a:rPr lang="cs-CZ" sz="2800" i="1" dirty="0" smtClean="0"/>
                  <a:t>pro libovolné dva vektory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a</a:t>
                </a:r>
                <a:r>
                  <a:rPr lang="cs-CZ" sz="2800" dirty="0" smtClean="0"/>
                  <a:t>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z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i="1" dirty="0" smtClean="0"/>
                  <a:t> je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b="1" i="1" smtClean="0">
                        <a:latin typeface="Cambria Math"/>
                      </a:rPr>
                      <m:t>+</m:t>
                    </m:r>
                    <m:r>
                      <a:rPr lang="cs-CZ" sz="2800" b="1" i="1" smtClean="0">
                        <a:latin typeface="Cambria Math"/>
                      </a:rPr>
                      <m:t>𝒃</m:t>
                    </m:r>
                    <m:r>
                      <a:rPr lang="cs-CZ" sz="28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cs-CZ" sz="2800" dirty="0" smtClean="0"/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d) </a:t>
                </a:r>
                <a:r>
                  <a:rPr lang="cs-CZ" sz="2800" i="1" dirty="0"/>
                  <a:t>pro </a:t>
                </a:r>
                <a:r>
                  <a:rPr lang="cs-CZ" sz="2800" i="1" dirty="0" smtClean="0"/>
                  <a:t>libovolné reálné číslo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a pro libovolný vektor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b="1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2800" i="1" dirty="0"/>
                  <a:t>z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i="1" dirty="0"/>
                  <a:t> je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𝑘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cs-CZ" sz="2800" i="1" dirty="0" smtClean="0"/>
                  <a:t>.</a:t>
                </a:r>
                <a:endParaRPr lang="cs-CZ" sz="2800" dirty="0" smtClean="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Vlastnost c) lze formulovat tak, </a:t>
                </a:r>
                <a:r>
                  <a:rPr lang="cs-CZ" sz="2800" dirty="0"/>
                  <a:t>že množina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𝑊</m:t>
                    </m:r>
                    <m:r>
                      <a:rPr lang="cs-CZ" sz="2800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 smtClean="0"/>
                  <a:t>je uzavřena na součet vektorů,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a vlastnost d) tak, že </a:t>
                </a:r>
                <a:r>
                  <a:rPr lang="cs-CZ" sz="2800" dirty="0"/>
                  <a:t>množina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𝑊</m:t>
                    </m:r>
                    <m:r>
                      <a:rPr lang="cs-CZ" sz="2800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/>
                  <a:t>je </a:t>
                </a:r>
                <a:r>
                  <a:rPr lang="cs-CZ" sz="2800" dirty="0" smtClean="0"/>
                  <a:t>uzavřena</a:t>
                </a:r>
                <a:r>
                  <a:rPr lang="cs-CZ" sz="2800" dirty="0"/>
                  <a:t> </a:t>
                </a:r>
                <a:r>
                  <a:rPr lang="cs-CZ" sz="2800" dirty="0" smtClean="0"/>
                  <a:t>na reálný násobek vektoru.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b="-13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37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Uvažujme množinu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𝑊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cs-CZ" sz="2800" i="1">
                                <a:latin typeface="Cambria Math"/>
                              </a:rPr>
                              <m:t>, 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cs-CZ" sz="2800" i="1">
                                <a:latin typeface="Cambria Math"/>
                              </a:rPr>
                              <m:t>, 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cs-CZ" sz="2800" i="1">
                                <a:latin typeface="Cambria Math"/>
                              </a:rPr>
                              <m:t>, 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cs-CZ" sz="2800" b="0" i="1" smtClean="0">
                            <a:latin typeface="Cambria Math"/>
                          </a:rPr>
                          <m:t>;</m:t>
                        </m:r>
                        <m:r>
                          <a:rPr lang="cs-CZ" sz="2800" b="0" i="1" smtClean="0">
                            <a:latin typeface="Cambria Math"/>
                          </a:rPr>
                          <m:t>𝑎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cs-CZ" sz="2800" dirty="0" smtClean="0"/>
                  <a:t>.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Rozhodneme, zda množina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/>
                  <a:t> je podprostor aritmetického 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Vyjdeme z definice podprostoru aritmetického vektorového prostoru, tj. ověříme všechny čtyři vlastnosti:</a:t>
                </a:r>
              </a:p>
              <a:p>
                <a:pPr marL="285750" indent="-514350">
                  <a:lnSpc>
                    <a:spcPct val="100000"/>
                  </a:lnSpc>
                  <a:spcAft>
                    <a:spcPts val="0"/>
                  </a:spcAft>
                  <a:buAutoNum type="alphaLcParenR"/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množina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je množina uspořádaných čtveřic reálných čísel, proto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 marL="285750" indent="-514350">
                  <a:lnSpc>
                    <a:spcPct val="100000"/>
                  </a:lnSpc>
                  <a:spcAft>
                    <a:spcPts val="0"/>
                  </a:spcAft>
                  <a:buAutoNum type="alphaLcParenR"/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zvolíme-li např.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dostáváme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1, 1, 1, 1</m:t>
                        </m:r>
                      </m:e>
                    </m:d>
                    <m:r>
                      <a:rPr lang="cs-CZ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proto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 marL="285750" indent="-514350">
                  <a:lnSpc>
                    <a:spcPct val="100000"/>
                  </a:lnSpc>
                  <a:spcAft>
                    <a:spcPts val="0"/>
                  </a:spcAft>
                  <a:buAutoNum type="alphaLcParenR"/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pro libovolná reálná čísla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jsou vektory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z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a platí: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cs-CZ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 marL="285750" indent="-514350">
                  <a:lnSpc>
                    <a:spcPct val="100000"/>
                  </a:lnSpc>
                  <a:spcAft>
                    <a:spcPts val="0"/>
                  </a:spcAft>
                  <a:buAutoNum type="alphaLcParenR"/>
                </a:pPr>
                <a:r>
                  <a:rPr lang="cs-CZ" sz="2800" dirty="0">
                    <a:solidFill>
                      <a:srgbClr val="0070C0"/>
                    </a:solidFill>
                  </a:rPr>
                  <a:t>pro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libovolné reálné číslo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je vektor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z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a pro libovolné reálné číslo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platí: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indent="0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Z vlastností a), b), c) a d) vyplývá: množina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je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podprostorem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 </a:t>
                </a:r>
                <a:endParaRPr lang="cs-CZ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r="-1005" b="-13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Uvažujme množinu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𝑊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cs-CZ" sz="2800" i="1">
                                <a:latin typeface="Cambria Math"/>
                              </a:rPr>
                              <m:t>, 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cs-CZ" sz="2800" i="1">
                                <a:latin typeface="Cambria Math"/>
                              </a:rPr>
                              <m:t>, 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cs-CZ" sz="2800" i="1">
                                <a:latin typeface="Cambria Math"/>
                              </a:rPr>
                              <m:t>, 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r>
                          <a:rPr lang="cs-CZ" sz="2800" b="0" i="1" smtClean="0">
                            <a:latin typeface="Cambria Math"/>
                          </a:rPr>
                          <m:t>;</m:t>
                        </m:r>
                        <m:r>
                          <a:rPr lang="cs-CZ" sz="2800" b="0" i="1" smtClean="0">
                            <a:latin typeface="Cambria Math"/>
                          </a:rPr>
                          <m:t>𝑎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nary>
                          <m:naryPr>
                            <m:chr m:val="⋀"/>
                            <m:subHide m:val="on"/>
                            <m:supHide m:val="on"/>
                            <m:ctrlPr>
                              <a:rPr lang="cs-CZ" sz="2800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cs-CZ" sz="28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cs-CZ" sz="2800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cs-CZ" sz="28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</m:nary>
                        <m:nary>
                          <m:naryPr>
                            <m:chr m:val="⋀"/>
                            <m:subHide m:val="on"/>
                            <m:supHide m:val="on"/>
                            <m:ctrlPr>
                              <a:rPr lang="cs-CZ" sz="2800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cs-CZ" sz="28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cs-CZ" sz="2800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cs-CZ" sz="28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</m:nary>
                      </m:e>
                    </m:d>
                  </m:oMath>
                </a14:m>
                <a:r>
                  <a:rPr lang="cs-CZ" sz="2800" dirty="0" smtClean="0"/>
                  <a:t>.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Rozhodneme, zda množina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/>
                  <a:t> je podprostor aritmetického 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Vyjdeme z definice podprostoru aritmetického vektorového prostoru, tj. ověříme všechny čtyři vlastnosti:</a:t>
                </a:r>
              </a:p>
              <a:p>
                <a:pPr marL="285750" indent="-514350">
                  <a:lnSpc>
                    <a:spcPct val="100000"/>
                  </a:lnSpc>
                  <a:spcAft>
                    <a:spcPts val="0"/>
                  </a:spcAft>
                  <a:buAutoNum type="alphaLcParenR"/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množina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je množina uspořádaných čtveřic reálných čísel, proto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 marL="285750" indent="-514350">
                  <a:lnSpc>
                    <a:spcPct val="100000"/>
                  </a:lnSpc>
                  <a:spcAft>
                    <a:spcPts val="0"/>
                  </a:spcAft>
                  <a:buAutoNum type="alphaLcParenR"/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zvolíme-li např.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𝑏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dostáváme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0, 0, 0, 0</m:t>
                        </m:r>
                      </m:e>
                    </m:d>
                    <m:r>
                      <a:rPr lang="cs-CZ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proto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 marL="285750" indent="-514350">
                  <a:lnSpc>
                    <a:spcPct val="100000"/>
                  </a:lnSpc>
                  <a:spcAft>
                    <a:spcPts val="0"/>
                  </a:spcAft>
                  <a:buAutoNum type="alphaLcParenR"/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pro libovolná reálná čísla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platí: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,0,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28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cs-CZ" sz="28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 marL="285750" indent="-514350">
                  <a:lnSpc>
                    <a:spcPct val="100000"/>
                  </a:lnSpc>
                  <a:spcAft>
                    <a:spcPts val="0"/>
                  </a:spcAft>
                  <a:buAutoNum type="alphaLcParenR"/>
                </a:pPr>
                <a:r>
                  <a:rPr lang="cs-CZ" sz="2800" dirty="0">
                    <a:solidFill>
                      <a:srgbClr val="0070C0"/>
                    </a:solidFill>
                  </a:rPr>
                  <a:t>pro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libovolný vektor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,0,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z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a pro libovolné reálné číslo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platí: </a:t>
                </a:r>
              </a:p>
              <a:p>
                <a:pPr indent="0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b="0" dirty="0">
                    <a:solidFill>
                      <a:srgbClr val="0070C0"/>
                    </a:solidFill>
                  </a:rPr>
                  <a:t> </a:t>
                </a:r>
                <a:r>
                  <a:rPr lang="cs-CZ" sz="2800" b="0" dirty="0" smtClean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,0,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,0,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indent="0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Z vlastností a), b), c) a d) vyplývá: množina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je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podprostorem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 </a:t>
                </a:r>
                <a:endParaRPr lang="cs-CZ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r="-265" b="-13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7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3.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Rozhodneme, zda množiny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cs-CZ" sz="2800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</a:rPr>
                          <m:t>𝒐</m:t>
                        </m:r>
                      </m:e>
                    </m:d>
                  </m:oMath>
                </a14:m>
                <a:r>
                  <a:rPr lang="cs-CZ" sz="2800" dirty="0" smtClean="0"/>
                  <a:t> jsou podprostory aritmetického 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Protože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∅ 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je porušena vlastnost b) podprostoru, množina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cs-CZ" sz="2800" b="1" dirty="0" smtClean="0">
                    <a:solidFill>
                      <a:srgbClr val="0070C0"/>
                    </a:solidFill>
                  </a:rPr>
                  <a:t>není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 podprostorem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Množina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(obsahuje právě jeden prvek), dále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𝒐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𝒐</m:t>
                    </m:r>
                    <m:r>
                      <a:rPr lang="cs-CZ" sz="280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𝒐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tedy množina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je uzavřená na součet.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Pro libovolné reálné číslo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je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cs-CZ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𝒐</m:t>
                    </m:r>
                    <m:r>
                      <a:rPr lang="cs-CZ" sz="280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𝒐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tedy i vlastnost d) je splněna.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Množina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je podprostorem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b="1" i="1" dirty="0" smtClean="0"/>
                  <a:t>Poznámka. </a:t>
                </a:r>
                <a:r>
                  <a:rPr lang="cs-CZ" sz="2800" dirty="0" smtClean="0"/>
                  <a:t>Podprostor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/>
                  <a:t> aritmetického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 musí být neprázdný, tzn. existuje vektor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𝒂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pl-PL" sz="2800" dirty="0" smtClean="0"/>
                  <a:t>, dále množina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pl-PL" sz="2800" dirty="0" smtClean="0"/>
                  <a:t> musí obsahovat všechny reálné násobky vektoru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pl-PL" sz="2800" dirty="0" smtClean="0"/>
                  <a:t>, tedy i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latin typeface="Cambria Math"/>
                      </a:rPr>
                      <m:t>0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pl-PL" sz="2800" dirty="0" smtClean="0"/>
                  <a:t>, ale </a:t>
                </a:r>
                <a14:m>
                  <m:oMath xmlns:m="http://schemas.openxmlformats.org/officeDocument/2006/math">
                    <m:r>
                      <a:rPr lang="cs-CZ" sz="2800">
                        <a:latin typeface="Cambria Math"/>
                      </a:rPr>
                      <m:t>0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b="1" i="1" smtClean="0"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latin typeface="Cambria Math"/>
                      </a:rPr>
                      <m:t>𝒐</m:t>
                    </m:r>
                  </m:oMath>
                </a14:m>
                <a:r>
                  <a:rPr lang="pl-PL" sz="2800" dirty="0" smtClean="0"/>
                  <a:t>, tedy i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𝒐</m:t>
                    </m:r>
                    <m:r>
                      <a:rPr lang="cs-CZ" sz="2800" b="1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b="0" i="1"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pl-PL" sz="2800" dirty="0" smtClean="0"/>
                  <a:t>. Tedy každý podprostor arimetického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pl-PL" sz="2800" dirty="0" smtClean="0"/>
                  <a:t> musí obsahovat nulový vektor.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b="-13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99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4.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Rozhodneme, zda množina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𝑊</m:t>
                    </m:r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 je podprostor aritmetického 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Množina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 a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cs-CZ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 Pro </a:t>
                </a:r>
                <a:r>
                  <a:rPr lang="cs-CZ" sz="2800" dirty="0">
                    <a:solidFill>
                      <a:srgbClr val="0070C0"/>
                    </a:solidFill>
                  </a:rPr>
                  <a:t>libovolné dva vektory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z</a:t>
                </a:r>
                <a:r>
                  <a:rPr lang="cs-CZ" sz="2800" i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platí: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cs-CZ" sz="280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tedy množina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je uzavřená na součet.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Pro </a:t>
                </a:r>
                <a:r>
                  <a:rPr lang="cs-CZ" sz="2800" dirty="0">
                    <a:solidFill>
                      <a:srgbClr val="0070C0"/>
                    </a:solidFill>
                  </a:rPr>
                  <a:t>libovolné reálné číslo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pro libovolný vektor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z</a:t>
                </a:r>
                <a:r>
                  <a:rPr lang="cs-CZ" sz="2800" i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určitě platí: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cs-CZ" sz="280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tedy množina</a:t>
                </a:r>
                <a14:m>
                  <m:oMath xmlns:m="http://schemas.openxmlformats.org/officeDocument/2006/math">
                    <m:r>
                      <a:rPr lang="cs-CZ" sz="28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je uzavřená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na reálný násobek.</a:t>
                </a:r>
                <a:endParaRPr lang="cs-CZ" sz="28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Jsou splněny všechny čtyři podmínky pro podprostor, tudíž množina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je podprostorem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chemeClr val="tx1"/>
                    </a:solidFill>
                  </a:rPr>
                  <a:t>Máme-li aritmetický vektorový prostor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chemeClr val="tx1"/>
                    </a:solidFill>
                  </a:rPr>
                  <a:t>, potom jeho nejmenší podprostor je množina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𝒐</m:t>
                        </m:r>
                      </m:e>
                    </m:d>
                  </m:oMath>
                </a14:m>
                <a:r>
                  <a:rPr lang="cs-CZ" sz="2800" dirty="0" smtClean="0">
                    <a:solidFill>
                      <a:schemeClr val="tx1"/>
                    </a:solidFill>
                  </a:rPr>
                  <a:t>, kterou nazýváme triviálním podprostorem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chemeClr val="tx1"/>
                    </a:solidFill>
                  </a:rPr>
                  <a:t>, a </a:t>
                </a:r>
                <a:r>
                  <a:rPr lang="cs-CZ" sz="2800" dirty="0" err="1" smtClean="0">
                    <a:solidFill>
                      <a:schemeClr val="tx1"/>
                    </a:solidFill>
                  </a:rPr>
                  <a:t>největ-ším</a:t>
                </a:r>
                <a:r>
                  <a:rPr lang="cs-CZ" sz="2800" dirty="0" smtClean="0">
                    <a:solidFill>
                      <a:schemeClr val="tx1"/>
                    </a:solidFill>
                  </a:rPr>
                  <a:t> podprostorem je celý prostor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chemeClr val="tx1"/>
                    </a:solidFill>
                  </a:rPr>
                  <a:t> (tzn. 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chemeClr val="tx1"/>
                    </a:solidFill>
                  </a:rPr>
                  <a:t> bude platit i to, co platí pro podprostory). Triviální podprostor je jediným konečným podprostorem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r="-1270" b="-13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22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5.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Uvažujme množinu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𝑊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cs-CZ" sz="2800" i="1">
                                <a:latin typeface="Cambria Math"/>
                              </a:rPr>
                              <m:t>, 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cs-CZ" sz="2800" i="1">
                                <a:latin typeface="Cambria Math"/>
                              </a:rPr>
                              <m:t>, 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cs-CZ" sz="2800" i="1">
                                <a:latin typeface="Cambria Math"/>
                              </a:rPr>
                              <m:t>, 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r>
                          <a:rPr lang="cs-CZ" sz="2800" b="0" i="1" smtClean="0">
                            <a:latin typeface="Cambria Math"/>
                          </a:rPr>
                          <m:t>;</m:t>
                        </m:r>
                        <m:r>
                          <a:rPr lang="cs-CZ" sz="2800" b="0" i="1" smtClean="0">
                            <a:latin typeface="Cambria Math"/>
                          </a:rPr>
                          <m:t>𝑎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nary>
                          <m:naryPr>
                            <m:chr m:val="⋀"/>
                            <m:subHide m:val="on"/>
                            <m:supHide m:val="on"/>
                            <m:ctrlPr>
                              <a:rPr lang="cs-CZ" sz="2800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cs-CZ" sz="28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cs-CZ" sz="2800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cs-CZ" sz="28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</m:nary>
                        <m:nary>
                          <m:naryPr>
                            <m:chr m:val="⋀"/>
                            <m:subHide m:val="on"/>
                            <m:supHide m:val="on"/>
                            <m:ctrlPr>
                              <a:rPr lang="cs-CZ" sz="2800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cs-CZ" sz="28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cs-CZ" sz="2800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cs-CZ" sz="28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</m:nary>
                      </m:e>
                    </m:d>
                  </m:oMath>
                </a14:m>
                <a:r>
                  <a:rPr lang="cs-CZ" sz="2800" dirty="0" smtClean="0"/>
                  <a:t>.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Rozhodneme, zda množina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/>
                  <a:t> je podprostor 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Vyjdeme z definice podprostoru aritmetického vektorového prostoru, tj. ověříme všechny čtyři vlastnosti:</a:t>
                </a:r>
              </a:p>
              <a:p>
                <a:pPr marL="285750" indent="-514350">
                  <a:lnSpc>
                    <a:spcPct val="100000"/>
                  </a:lnSpc>
                  <a:spcAft>
                    <a:spcPts val="0"/>
                  </a:spcAft>
                  <a:buAutoNum type="alphaLcParenR"/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množina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je množina uspořádaných čtveřic reálných čísel, proto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 marL="285750" indent="-514350">
                  <a:lnSpc>
                    <a:spcPct val="100000"/>
                  </a:lnSpc>
                  <a:spcAft>
                    <a:spcPts val="0"/>
                  </a:spcAft>
                  <a:buAutoNum type="alphaLcParenR"/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zvolíme-li např.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𝑏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dostáváme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1, 1, 1, 1</m:t>
                        </m:r>
                      </m:e>
                    </m:d>
                    <m:r>
                      <a:rPr lang="cs-CZ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proto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 marL="285750" indent="-514350">
                  <a:lnSpc>
                    <a:spcPct val="100000"/>
                  </a:lnSpc>
                  <a:spcAft>
                    <a:spcPts val="0"/>
                  </a:spcAft>
                  <a:buAutoNum type="alphaLcParenR"/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pro libovolná reálná čísla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platí: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limLow>
                          <m:limLowPr>
                            <m:ctrlPr>
                              <a:rPr lang="cs-CZ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cs-CZ" sz="28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cs-CZ" sz="2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1+1</m:t>
                                </m:r>
                              </m:e>
                            </m:groupChr>
                          </m:e>
                          <m:lim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lim>
                        </m:limLow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cs-CZ" sz="28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cs-CZ" sz="28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2800" i="1" smtClean="0">
                        <a:solidFill>
                          <a:srgbClr val="0070C0"/>
                        </a:solidFill>
                        <a:latin typeface="Cambria Math"/>
                      </a:rPr>
                      <m:t>∉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tedy tato vlastnost není splněna.</a:t>
                </a:r>
              </a:p>
              <a:p>
                <a:pPr indent="0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Protože vlastnost c) není splněna, dostáváme, že množina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:r>
                  <a:rPr lang="cs-CZ" sz="2800" b="1" dirty="0" smtClean="0">
                    <a:solidFill>
                      <a:srgbClr val="0070C0"/>
                    </a:solidFill>
                  </a:rPr>
                  <a:t>není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cs-CZ" sz="2800" dirty="0" err="1" smtClean="0">
                    <a:solidFill>
                      <a:srgbClr val="0070C0"/>
                    </a:solidFill>
                  </a:rPr>
                  <a:t>podprosto-rem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 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 Mohli jsme to dokázat také tak, že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𝒐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∉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  <a:endParaRPr lang="cs-CZ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r="-265" b="-105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94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Podprostory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Je-li množina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/>
                  <a:t> podprostorem aritmetického 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 a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jsou-li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/>
                  <a:t> </a:t>
                </a:r>
                <a:r>
                  <a:rPr lang="cs-CZ" sz="2800" dirty="0" smtClean="0"/>
                  <a:t>vektory </a:t>
                </a:r>
                <a:r>
                  <a:rPr lang="cs-CZ" sz="2800" dirty="0"/>
                  <a:t>z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/>
                  <a:t>, potom všechny lineární kombinace vektorů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 jsou prvky podprostoru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/>
                  <a:t>.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Proč?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Jsou-li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 dirty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 libovolná reálná čísla,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potom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80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</a:t>
                </a:r>
                <a:r>
                  <a:rPr lang="cs-CZ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…,</a:t>
                </a:r>
                <a:r>
                  <a:rPr lang="cs-CZ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cs-CZ" sz="2800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/>
                  <a:t> jsou podle vlastnosti d) podprostoru prvky podprostoru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/>
                  <a:t>;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vytvoříme-li 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/>
                        <a:ea typeface="Cambria Math"/>
                      </a:rPr>
                      <m:t>+…+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cs-CZ" sz="2800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/>
                  <a:t>, potom je podle vlastnosti c) podprostoru rovněž prvkem podprostoru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/>
                  <a:t>, ale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/>
                        <a:ea typeface="Cambria Math"/>
                      </a:rPr>
                      <m:t>+…+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cs-CZ" sz="2800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 je lineární kombinace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.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Shrneme-li,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/>
                  <a:t> obsahuje všechny lineární kombinace všech konečných skupin vektorů, které obsahuje.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1">
                <a:blip r:embed="rId3"/>
                <a:stretch>
                  <a:fillRect l="-1111" t="-1282" r="-688" b="-13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68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cs-CZ" dirty="0" smtClean="0"/>
                  <a:t>Standardní vnoření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b="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dirty="0" smtClean="0"/>
                  <a:t> pro </a:t>
                </a:r>
                <a14:m>
                  <m:oMath xmlns:m="http://schemas.openxmlformats.org/officeDocument/2006/math">
                    <m:r>
                      <a:rPr lang="cs-CZ" b="0" i="1">
                        <a:latin typeface="Cambria Math"/>
                      </a:rPr>
                      <m:t>𝑟</m:t>
                    </m:r>
                    <m:r>
                      <a:rPr lang="cs-CZ" b="0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000" t="-34831" b="-629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Uvažujeme-li dva aritmetické vektorové prostory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 takové, že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𝑟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cs-CZ" sz="2800" dirty="0" smtClean="0"/>
                  <a:t>, potom vektorový prostor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/>
                  <a:t> </a:t>
                </a:r>
                <a:r>
                  <a:rPr lang="cs-CZ" sz="2800" b="1" dirty="0" smtClean="0"/>
                  <a:t>není</a:t>
                </a:r>
                <a:r>
                  <a:rPr lang="cs-CZ" sz="2800" dirty="0" smtClean="0"/>
                  <a:t> podprostorem 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Proč? Určitě neplatí,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cs-CZ" sz="2800" i="1" smtClean="0"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, protože žádná uspořádaná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cs-CZ" sz="2800" dirty="0" smtClean="0"/>
                  <a:t>-</a:t>
                </a:r>
                <a:r>
                  <a:rPr lang="cs-CZ" sz="2800" dirty="0" err="1" smtClean="0"/>
                  <a:t>tice</a:t>
                </a:r>
                <a:r>
                  <a:rPr lang="cs-CZ" sz="2800" dirty="0" smtClean="0"/>
                  <a:t> reálných čísel není uspořádanou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cs-CZ" sz="2800" dirty="0"/>
                  <a:t>-</a:t>
                </a:r>
                <a:r>
                  <a:rPr lang="cs-CZ" sz="2800" dirty="0" err="1" smtClean="0"/>
                  <a:t>ticí</a:t>
                </a:r>
                <a:r>
                  <a:rPr lang="cs-CZ" sz="2800" dirty="0" smtClean="0"/>
                  <a:t> </a:t>
                </a:r>
                <a:r>
                  <a:rPr lang="cs-CZ" sz="2800" dirty="0"/>
                  <a:t>reálných </a:t>
                </a:r>
                <a:r>
                  <a:rPr lang="cs-CZ" sz="2800" dirty="0" smtClean="0"/>
                  <a:t>čísel pro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𝑟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Na straně druhé by se nám hodilo nějakým způsobem tuto nepříjemnost odstranit, což uděláme takto: 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každému aritmetickému vektoru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cs-CZ" sz="280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 přiřadíme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aritmetický vektor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𝑠𝑣</m:t>
                    </m:r>
                    <m:d>
                      <m:dPr>
                        <m:ctrlPr>
                          <a:rPr lang="cs-CZ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cs-CZ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cs-CZ" sz="2800" i="1" smtClean="0">
                                    <a:latin typeface="Cambria Math"/>
                                  </a:rPr>
                                </m:ctrlPr>
                              </m:groupChrPr>
                              <m:e>
                                <m:sSub>
                                  <m:sSubPr>
                                    <m:ctrlPr>
                                      <a:rPr lang="cs-CZ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s-CZ" sz="2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2800" i="1"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cs-CZ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s-CZ" sz="28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2800" i="1">
                                    <a:latin typeface="Cambria Math"/>
                                  </a:rPr>
                                  <m:t>, …, </m:t>
                                </m:r>
                                <m:sSub>
                                  <m:sSubPr>
                                    <m:ctrlPr>
                                      <a:rPr lang="cs-CZ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cs-CZ" sz="2800" i="1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groupChr>
                            <m:r>
                              <a:rPr lang="cs-CZ" sz="2800" b="0" i="1" smtClean="0">
                                <a:latin typeface="Cambria Math"/>
                              </a:rPr>
                              <m:t>,0,…,0</m:t>
                            </m:r>
                          </m:e>
                          <m:lim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lim>
                        </m:limLow>
                      </m:e>
                    </m:d>
                    <m:r>
                      <a:rPr lang="cs-CZ" sz="280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,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který nazveme standardním vnořením vektoru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/>
                  <a:t>.</a:t>
                </a:r>
                <a:endParaRPr lang="cs-CZ" sz="2800" dirty="0" smtClean="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Takto z vektorů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𝑠𝑣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</m:d>
                  </m:oMath>
                </a14:m>
                <a:r>
                  <a:rPr lang="cs-CZ" sz="2800" dirty="0" smtClean="0"/>
                  <a:t> vytvoříme množinu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𝑠𝑣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, kterou nazveme standard-ním vnořením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/>
                  <a:t>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. Množina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𝑠𝑣</m:t>
                    </m:r>
                    <m:d>
                      <m:dPr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 je podprostorem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.</a:t>
                </a:r>
                <a:endParaRPr lang="cs-CZ" sz="2800" dirty="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endParaRPr lang="cs-CZ" sz="2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4"/>
                <a:stretch>
                  <a:fillRect l="-1111" t="-1410" r="-1323" b="-114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54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atematika_VŠEM_new">
  <a:themeElements>
    <a:clrScheme name="MatematikaVSEM">
      <a:dk1>
        <a:sysClr val="windowText" lastClr="000000"/>
      </a:dk1>
      <a:lt1>
        <a:sysClr val="window" lastClr="FFFFFF"/>
      </a:lt1>
      <a:dk2>
        <a:srgbClr val="2A63A8"/>
      </a:dk2>
      <a:lt2>
        <a:srgbClr val="F9E913"/>
      </a:lt2>
      <a:accent1>
        <a:srgbClr val="FF0000"/>
      </a:accent1>
      <a:accent2>
        <a:srgbClr val="974806"/>
      </a:accent2>
      <a:accent3>
        <a:srgbClr val="4F6128"/>
      </a:accent3>
      <a:accent4>
        <a:srgbClr val="9BBB59"/>
      </a:accent4>
      <a:accent5>
        <a:srgbClr val="17365D"/>
      </a:accent5>
      <a:accent6>
        <a:srgbClr val="F79646"/>
      </a:accent6>
      <a:hlink>
        <a:srgbClr val="0000FF"/>
      </a:hlink>
      <a:folHlink>
        <a:srgbClr val="102C33"/>
      </a:folHlink>
    </a:clrScheme>
    <a:fontScheme name="Times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ematika_VŠEM_new.potx" id="{6FD42434-6301-4F8F-989D-E62FD27E81B9}" vid="{E46D94C2-06D8-4081-9868-4E263E6C77D1}"/>
    </a:ext>
  </a:extLst>
</a:theme>
</file>

<file path=ppt/theme/theme2.xml><?xml version="1.0" encoding="utf-8"?>
<a:theme xmlns:a="http://schemas.openxmlformats.org/drawingml/2006/main" name="Vlastní návrh">
  <a:themeElements>
    <a:clrScheme name="MatematikaVSEM">
      <a:dk1>
        <a:sysClr val="windowText" lastClr="000000"/>
      </a:dk1>
      <a:lt1>
        <a:sysClr val="window" lastClr="FFFFFF"/>
      </a:lt1>
      <a:dk2>
        <a:srgbClr val="2A63A8"/>
      </a:dk2>
      <a:lt2>
        <a:srgbClr val="F9E913"/>
      </a:lt2>
      <a:accent1>
        <a:srgbClr val="FF0000"/>
      </a:accent1>
      <a:accent2>
        <a:srgbClr val="974806"/>
      </a:accent2>
      <a:accent3>
        <a:srgbClr val="4F6128"/>
      </a:accent3>
      <a:accent4>
        <a:srgbClr val="9BBB59"/>
      </a:accent4>
      <a:accent5>
        <a:srgbClr val="17365D"/>
      </a:accent5>
      <a:accent6>
        <a:srgbClr val="F79646"/>
      </a:accent6>
      <a:hlink>
        <a:srgbClr val="0000FF"/>
      </a:hlink>
      <a:folHlink>
        <a:srgbClr val="102C33"/>
      </a:folHlink>
    </a:clrScheme>
    <a:fontScheme name="Matematika_VŠE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ematika_VŠEM_new.potx" id="{6FD42434-6301-4F8F-989D-E62FD27E81B9}" vid="{64117493-8BD5-452C-827B-068BC7B340A7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Matematika_VŠEM_new</Template>
  <TotalTime>1267</TotalTime>
  <Words>2594</Words>
  <Application>Microsoft Office PowerPoint</Application>
  <PresentationFormat>Vlastní</PresentationFormat>
  <Paragraphs>131</Paragraphs>
  <Slides>13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Matematika_VŠEM_new</vt:lpstr>
      <vt:lpstr>Vlastní návrh</vt:lpstr>
      <vt:lpstr>8.1.2 Podprostory</vt:lpstr>
      <vt:lpstr>Podprostory</vt:lpstr>
      <vt:lpstr>Příklad 1.</vt:lpstr>
      <vt:lpstr>Příklad 2.</vt:lpstr>
      <vt:lpstr>Příklad 3.</vt:lpstr>
      <vt:lpstr>Příklad 4.</vt:lpstr>
      <vt:lpstr>Příklad 5.</vt:lpstr>
      <vt:lpstr>Podprostory</vt:lpstr>
      <vt:lpstr>Standardní vnoření V_r do V_s pro r&lt;s</vt:lpstr>
      <vt:lpstr>Standardní vnoření V_r do V_s pro r&lt;s</vt:lpstr>
      <vt:lpstr>Průnik podprostorů</vt:lpstr>
      <vt:lpstr>Příklad 6.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</dc:creator>
  <cp:lastModifiedBy>PC</cp:lastModifiedBy>
  <cp:revision>111</cp:revision>
  <dcterms:created xsi:type="dcterms:W3CDTF">2016-05-22T13:45:02Z</dcterms:created>
  <dcterms:modified xsi:type="dcterms:W3CDTF">2016-10-22T08:08:11Z</dcterms:modified>
</cp:coreProperties>
</file>